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2D2C41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ED8"/>
          </a:solidFill>
        </a:fill>
      </a:tcStyle>
    </a:wholeTbl>
    <a:band2H>
      <a:tcTxStyle b="def" i="def"/>
      <a:tcStyle>
        <a:tcBdr/>
        <a:fill>
          <a:solidFill>
            <a:srgbClr val="E6E8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3E5"/>
          </a:solidFill>
        </a:fill>
      </a:tcStyle>
    </a:wholeTbl>
    <a:band2H>
      <a:tcTxStyle b="def" i="def"/>
      <a:tcStyle>
        <a:tcBdr/>
        <a:fill>
          <a:solidFill>
            <a:srgbClr val="E6EAF2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0E7D3"/>
          </a:solidFill>
        </a:fill>
      </a:tcStyle>
    </a:wholeTbl>
    <a:band2H>
      <a:tcTxStyle b="def" i="def"/>
      <a:tcStyle>
        <a:tcBdr/>
        <a:fill>
          <a:solidFill>
            <a:srgbClr val="F8F3EA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7E7E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01600" cap="flat">
              <a:solidFill>
                <a:srgbClr val="2D2C41"/>
              </a:solidFill>
              <a:prstDash val="solid"/>
              <a:round/>
            </a:ln>
          </a:top>
          <a:bottom>
            <a:ln w="508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50800" cap="flat">
              <a:solidFill>
                <a:srgbClr val="2D2C41"/>
              </a:solidFill>
              <a:prstDash val="solid"/>
              <a:round/>
            </a:ln>
          </a:top>
          <a:bottom>
            <a:ln w="508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BCD"/>
          </a:solidFill>
        </a:fill>
      </a:tcStyle>
    </a:wholeTbl>
    <a:band2H>
      <a:tcTxStyle b="def" i="def"/>
      <a:tcStyle>
        <a:tcBdr/>
        <a:fill>
          <a:solidFill>
            <a:srgbClr val="E7E7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C4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C4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C4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25400" cap="flat">
              <a:solidFill>
                <a:srgbClr val="2D2C41"/>
              </a:solidFill>
              <a:prstDash val="solid"/>
              <a:round/>
            </a:ln>
          </a:top>
          <a:bottom>
            <a:ln w="254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solidFill>
            <a:srgbClr val="2D2C41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25400" cap="flat">
              <a:solidFill>
                <a:srgbClr val="2D2C41"/>
              </a:solidFill>
              <a:prstDash val="solid"/>
              <a:round/>
            </a:ln>
          </a:top>
          <a:bottom>
            <a:ln w="254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solidFill>
            <a:srgbClr val="2D2C41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101600" cap="flat">
              <a:solidFill>
                <a:srgbClr val="2D2C41"/>
              </a:solidFill>
              <a:prstDash val="solid"/>
              <a:round/>
            </a:ln>
          </a:top>
          <a:bottom>
            <a:ln w="254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2D2C41"/>
      </a:tcTxStyle>
      <a:tcStyle>
        <a:tcBdr>
          <a:left>
            <a:ln w="25400" cap="flat">
              <a:solidFill>
                <a:srgbClr val="2D2C41"/>
              </a:solidFill>
              <a:prstDash val="solid"/>
              <a:round/>
            </a:ln>
          </a:left>
          <a:right>
            <a:ln w="25400" cap="flat">
              <a:solidFill>
                <a:srgbClr val="2D2C41"/>
              </a:solidFill>
              <a:prstDash val="solid"/>
              <a:round/>
            </a:ln>
          </a:right>
          <a:top>
            <a:ln w="25400" cap="flat">
              <a:solidFill>
                <a:srgbClr val="2D2C41"/>
              </a:solidFill>
              <a:prstDash val="solid"/>
              <a:round/>
            </a:ln>
          </a:top>
          <a:bottom>
            <a:ln w="50800" cap="flat">
              <a:solidFill>
                <a:srgbClr val="2D2C41"/>
              </a:solidFill>
              <a:prstDash val="solid"/>
              <a:round/>
            </a:ln>
          </a:bottom>
          <a:insideH>
            <a:ln w="25400" cap="flat">
              <a:solidFill>
                <a:srgbClr val="2D2C41"/>
              </a:solidFill>
              <a:prstDash val="solid"/>
              <a:round/>
            </a:ln>
          </a:insideH>
          <a:insideV>
            <a:ln w="25400" cap="flat">
              <a:solidFill>
                <a:srgbClr val="2D2C41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chemeClr val="accent1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3E5"/>
          </a:solidFill>
        </a:fill>
      </a:tcStyle>
    </a:wholeTbl>
    <a:band2H>
      <a:tcTxStyle b="def" i="def"/>
      <a:tcStyle>
        <a:tcBdr/>
        <a:fill>
          <a:solidFill>
            <a:srgbClr val="E6EAF2"/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2" name="Shape 21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2400">
        <a:latin typeface="+mn-lt"/>
        <a:ea typeface="+mn-ea"/>
        <a:cs typeface="+mn-cs"/>
        <a:sym typeface="Calibri"/>
      </a:defRPr>
    </a:lvl1pPr>
    <a:lvl2pPr indent="228600" defTabSz="1828800" latinLnBrk="0">
      <a:defRPr sz="2400">
        <a:latin typeface="+mn-lt"/>
        <a:ea typeface="+mn-ea"/>
        <a:cs typeface="+mn-cs"/>
        <a:sym typeface="Calibri"/>
      </a:defRPr>
    </a:lvl2pPr>
    <a:lvl3pPr indent="457200" defTabSz="1828800" latinLnBrk="0">
      <a:defRPr sz="2400">
        <a:latin typeface="+mn-lt"/>
        <a:ea typeface="+mn-ea"/>
        <a:cs typeface="+mn-cs"/>
        <a:sym typeface="Calibri"/>
      </a:defRPr>
    </a:lvl3pPr>
    <a:lvl4pPr indent="685800" defTabSz="1828800" latinLnBrk="0">
      <a:defRPr sz="2400">
        <a:latin typeface="+mn-lt"/>
        <a:ea typeface="+mn-ea"/>
        <a:cs typeface="+mn-cs"/>
        <a:sym typeface="Calibri"/>
      </a:defRPr>
    </a:lvl4pPr>
    <a:lvl5pPr indent="914400" defTabSz="1828800" latinLnBrk="0">
      <a:defRPr sz="2400">
        <a:latin typeface="+mn-lt"/>
        <a:ea typeface="+mn-ea"/>
        <a:cs typeface="+mn-cs"/>
        <a:sym typeface="Calibri"/>
      </a:defRPr>
    </a:lvl5pPr>
    <a:lvl6pPr indent="1143000" defTabSz="1828800" latinLnBrk="0">
      <a:defRPr sz="2400">
        <a:latin typeface="+mn-lt"/>
        <a:ea typeface="+mn-ea"/>
        <a:cs typeface="+mn-cs"/>
        <a:sym typeface="Calibri"/>
      </a:defRPr>
    </a:lvl6pPr>
    <a:lvl7pPr indent="1371600" defTabSz="1828800" latinLnBrk="0">
      <a:defRPr sz="2400">
        <a:latin typeface="+mn-lt"/>
        <a:ea typeface="+mn-ea"/>
        <a:cs typeface="+mn-cs"/>
        <a:sym typeface="Calibri"/>
      </a:defRPr>
    </a:lvl7pPr>
    <a:lvl8pPr indent="1600200" defTabSz="1828800" latinLnBrk="0">
      <a:defRPr sz="2400">
        <a:latin typeface="+mn-lt"/>
        <a:ea typeface="+mn-ea"/>
        <a:cs typeface="+mn-cs"/>
        <a:sym typeface="Calibri"/>
      </a:defRPr>
    </a:lvl8pPr>
    <a:lvl9pPr indent="1828800" defTabSz="1828800" latinLnBrk="0">
      <a:defRPr sz="24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Text"/>
          <p:cNvSpPr txBox="1"/>
          <p:nvPr>
            <p:ph type="title"/>
          </p:nvPr>
        </p:nvSpPr>
        <p:spPr>
          <a:xfrm>
            <a:off x="1151343" y="7792000"/>
            <a:ext cx="18288001" cy="1292663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xfrm>
            <a:off x="1151343" y="9100000"/>
            <a:ext cx="18288001" cy="1014767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rgbClr val="FFFFFF"/>
                </a:solidFill>
              </a:defRPr>
            </a:lvl1pPr>
            <a:lvl2pPr>
              <a:defRPr sz="5200">
                <a:solidFill>
                  <a:srgbClr val="FFFFFF"/>
                </a:solidFill>
              </a:defRPr>
            </a:lvl2pPr>
            <a:lvl3pPr>
              <a:defRPr sz="5200">
                <a:solidFill>
                  <a:srgbClr val="FFFFFF"/>
                </a:solidFill>
              </a:defRPr>
            </a:lvl3pPr>
            <a:lvl4pPr>
              <a:defRPr sz="5200">
                <a:solidFill>
                  <a:srgbClr val="FFFFFF"/>
                </a:solidFill>
              </a:defRPr>
            </a:lvl4pPr>
            <a:lvl5pPr>
              <a:defRPr sz="5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Freeform 8"/>
          <p:cNvSpPr/>
          <p:nvPr/>
        </p:nvSpPr>
        <p:spPr>
          <a:xfrm flipH="1" rot="16200000">
            <a:off x="11338477" y="668469"/>
            <a:ext cx="6524360" cy="195666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502"/>
                </a:moveTo>
                <a:cubicBezTo>
                  <a:pt x="21600" y="14334"/>
                  <a:pt x="21600" y="7167"/>
                  <a:pt x="21600" y="0"/>
                </a:cubicBezTo>
                <a:lnTo>
                  <a:pt x="18913" y="2659"/>
                </a:lnTo>
                <a:lnTo>
                  <a:pt x="0" y="21600"/>
                </a:lnTo>
                <a:lnTo>
                  <a:pt x="21600" y="21502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7" name="Text Placeholder 13"/>
          <p:cNvSpPr/>
          <p:nvPr>
            <p:ph type="body" sz="quarter" idx="21"/>
          </p:nvPr>
        </p:nvSpPr>
        <p:spPr>
          <a:xfrm>
            <a:off x="1151343" y="10674257"/>
            <a:ext cx="18288001" cy="949749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8" name="Freeform 7"/>
          <p:cNvSpPr/>
          <p:nvPr/>
        </p:nvSpPr>
        <p:spPr>
          <a:xfrm flipH="1" rot="10800000">
            <a:off x="20819006" y="-2"/>
            <a:ext cx="3564991" cy="106742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9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2816" y="1039719"/>
            <a:ext cx="5600701" cy="3136609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13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1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23" name="Freeform 9"/>
          <p:cNvSpPr/>
          <p:nvPr/>
        </p:nvSpPr>
        <p:spPr>
          <a:xfrm flipH="1" rot="16200000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ackground Only: Blue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Freeform 6"/>
          <p:cNvGrpSpPr/>
          <p:nvPr/>
        </p:nvGrpSpPr>
        <p:grpSpPr>
          <a:xfrm>
            <a:off x="0" y="0"/>
            <a:ext cx="24383999" cy="9318283"/>
            <a:chOff x="0" y="0"/>
            <a:chExt cx="24383998" cy="9318282"/>
          </a:xfrm>
        </p:grpSpPr>
        <p:sp>
          <p:nvSpPr>
            <p:cNvPr id="131" name="Shape"/>
            <p:cNvSpPr/>
            <p:nvPr/>
          </p:nvSpPr>
          <p:spPr>
            <a:xfrm flipH="1" rot="5400000">
              <a:off x="7532858" y="-7532859"/>
              <a:ext cx="9318283" cy="2438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18877" y="0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132" name="Text"/>
            <p:cNvSpPr txBox="1"/>
            <p:nvPr/>
          </p:nvSpPr>
          <p:spPr>
            <a:xfrm rot="5400000">
              <a:off x="7532858" y="4308479"/>
              <a:ext cx="9318283" cy="701324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 </a:t>
              </a:r>
            </a:p>
          </p:txBody>
        </p:sp>
      </p:grpSp>
      <p:sp>
        <p:nvSpPr>
          <p:cNvPr id="134" name="Freeform 4"/>
          <p:cNvSpPr/>
          <p:nvPr/>
        </p:nvSpPr>
        <p:spPr>
          <a:xfrm flipH="1" rot="10800000">
            <a:off x="21237971" y="0"/>
            <a:ext cx="3146029" cy="9419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3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25717" y="8527791"/>
            <a:ext cx="7363370" cy="4123771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Slide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/>
          <p:nvPr>
            <p:ph type="title"/>
          </p:nvPr>
        </p:nvSpPr>
        <p:spPr>
          <a:xfrm>
            <a:off x="1151343" y="7792000"/>
            <a:ext cx="18288001" cy="1292663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4" name="Body Level One…"/>
          <p:cNvSpPr txBox="1"/>
          <p:nvPr>
            <p:ph type="body" sz="quarter" idx="1"/>
          </p:nvPr>
        </p:nvSpPr>
        <p:spPr>
          <a:xfrm>
            <a:off x="1151343" y="9100000"/>
            <a:ext cx="18288001" cy="1014767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rgbClr val="FFFFFF"/>
                </a:solidFill>
              </a:defRPr>
            </a:lvl1pPr>
            <a:lvl2pPr>
              <a:defRPr sz="5200">
                <a:solidFill>
                  <a:srgbClr val="FFFFFF"/>
                </a:solidFill>
              </a:defRPr>
            </a:lvl2pPr>
            <a:lvl3pPr>
              <a:defRPr sz="5200">
                <a:solidFill>
                  <a:srgbClr val="FFFFFF"/>
                </a:solidFill>
              </a:defRPr>
            </a:lvl3pPr>
            <a:lvl4pPr>
              <a:defRPr sz="5200">
                <a:solidFill>
                  <a:srgbClr val="FFFFFF"/>
                </a:solidFill>
              </a:defRPr>
            </a:lvl4pPr>
            <a:lvl5pPr>
              <a:defRPr sz="5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Freeform 8"/>
          <p:cNvSpPr/>
          <p:nvPr/>
        </p:nvSpPr>
        <p:spPr>
          <a:xfrm flipH="1" rot="16200000">
            <a:off x="11338477" y="668469"/>
            <a:ext cx="6524360" cy="195666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502"/>
                </a:moveTo>
                <a:cubicBezTo>
                  <a:pt x="21600" y="14334"/>
                  <a:pt x="21600" y="7167"/>
                  <a:pt x="21600" y="0"/>
                </a:cubicBezTo>
                <a:lnTo>
                  <a:pt x="18913" y="2659"/>
                </a:lnTo>
                <a:lnTo>
                  <a:pt x="0" y="21600"/>
                </a:lnTo>
                <a:lnTo>
                  <a:pt x="21600" y="21502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46" name="Text Placeholder 13"/>
          <p:cNvSpPr/>
          <p:nvPr>
            <p:ph type="body" sz="quarter" idx="21"/>
          </p:nvPr>
        </p:nvSpPr>
        <p:spPr>
          <a:xfrm>
            <a:off x="1151343" y="10674257"/>
            <a:ext cx="18288001" cy="949749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47" name="Freeform 7"/>
          <p:cNvSpPr/>
          <p:nvPr/>
        </p:nvSpPr>
        <p:spPr>
          <a:xfrm flipH="1" rot="10800000">
            <a:off x="20819006" y="-2"/>
            <a:ext cx="3564991" cy="106742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48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2816" y="1039719"/>
            <a:ext cx="5600701" cy="3136609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57" name="Freeform 9"/>
          <p:cNvSpPr/>
          <p:nvPr/>
        </p:nvSpPr>
        <p:spPr>
          <a:xfrm flipH="1" rot="16200000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66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6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69" name="Freeform 9"/>
          <p:cNvSpPr/>
          <p:nvPr/>
        </p:nvSpPr>
        <p:spPr>
          <a:xfrm flipH="1" rot="16200000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78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7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 sz="6400">
                <a:solidFill>
                  <a:srgbClr val="002C77"/>
                </a:solidFill>
              </a:defRPr>
            </a:pPr>
          </a:p>
        </p:txBody>
      </p:sp>
      <p:sp>
        <p:nvSpPr>
          <p:cNvPr id="189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9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Freeform 7"/>
          <p:cNvSpPr/>
          <p:nvPr/>
        </p:nvSpPr>
        <p:spPr>
          <a:xfrm flipH="1">
            <a:off x="-1" y="4244799"/>
            <a:ext cx="2926403" cy="8762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2" name="Freeform 9"/>
          <p:cNvSpPr/>
          <p:nvPr/>
        </p:nvSpPr>
        <p:spPr>
          <a:xfrm flipH="1" rot="16200000">
            <a:off x="7821738" y="-3555263"/>
            <a:ext cx="8740537" cy="2438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20125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 sz="6400">
                <a:solidFill>
                  <a:srgbClr val="002C77"/>
                </a:solidFill>
              </a:defRPr>
            </a:pPr>
          </a:p>
        </p:txBody>
      </p:sp>
      <p:sp>
        <p:nvSpPr>
          <p:cNvPr id="201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0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8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: Emphasis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Rectangle 5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rgbClr val="003D75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39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1663700" y="8053888"/>
            <a:ext cx="21031200" cy="1071063"/>
          </a:xfrm>
          <a:prstGeom prst="rect">
            <a:avLst/>
          </a:prstGeom>
        </p:spPr>
        <p:txBody>
          <a:bodyPr anchor="b"/>
          <a:lstStyle>
            <a:lvl1pPr>
              <a:defRPr sz="6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1663700" y="9178925"/>
            <a:ext cx="21031200" cy="30003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Freeform 9"/>
          <p:cNvSpPr/>
          <p:nvPr/>
        </p:nvSpPr>
        <p:spPr>
          <a:xfrm flipH="1" rot="10800000">
            <a:off x="18755413" y="0"/>
            <a:ext cx="5628597" cy="1371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17579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50" name="Freeform 5"/>
          <p:cNvSpPr/>
          <p:nvPr/>
        </p:nvSpPr>
        <p:spPr>
          <a:xfrm flipH="1" rot="16200000">
            <a:off x="15845359" y="5177351"/>
            <a:ext cx="4275535" cy="128017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xfrm>
            <a:off x="1679575" y="730250"/>
            <a:ext cx="21031201" cy="265112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Body Level One…"/>
          <p:cNvSpPr txBox="1"/>
          <p:nvPr>
            <p:ph type="body" sz="quarter" idx="1"/>
          </p:nvPr>
        </p:nvSpPr>
        <p:spPr>
          <a:xfrm>
            <a:off x="1679575" y="3362326"/>
            <a:ext cx="10315576" cy="1647825"/>
          </a:xfrm>
          <a:prstGeom prst="rect">
            <a:avLst/>
          </a:prstGeom>
        </p:spPr>
        <p:txBody>
          <a:bodyPr anchor="b"/>
          <a:lstStyle>
            <a:lvl1pPr>
              <a:defRPr sz="2800">
                <a:solidFill>
                  <a:schemeClr val="accent4"/>
                </a:solidFill>
              </a:defRPr>
            </a:lvl1pPr>
            <a:lvl2pPr>
              <a:defRPr sz="2800">
                <a:solidFill>
                  <a:schemeClr val="accent4"/>
                </a:solidFill>
              </a:defRPr>
            </a:lvl2pPr>
            <a:lvl3pPr>
              <a:defRPr sz="2800">
                <a:solidFill>
                  <a:schemeClr val="accent4"/>
                </a:solidFill>
              </a:defRPr>
            </a:lvl3pPr>
            <a:lvl4pPr>
              <a:defRPr sz="2800">
                <a:solidFill>
                  <a:schemeClr val="accent4"/>
                </a:solidFill>
              </a:defRPr>
            </a:lvl4pPr>
            <a:lvl5pPr>
              <a:defRPr sz="2800">
                <a:solidFill>
                  <a:schemeClr val="accent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Text Placeholder 4"/>
          <p:cNvSpPr/>
          <p:nvPr>
            <p:ph type="body" sz="quarter" idx="21"/>
          </p:nvPr>
        </p:nvSpPr>
        <p:spPr>
          <a:xfrm>
            <a:off x="12344400" y="3362326"/>
            <a:ext cx="10366376" cy="1647825"/>
          </a:xfrm>
          <a:prstGeom prst="rect">
            <a:avLst/>
          </a:prstGeom>
        </p:spPr>
        <p:txBody>
          <a:bodyPr anchor="b"/>
          <a:lstStyle/>
          <a:p>
            <a:pPr>
              <a:defRPr sz="2800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69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7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Title Text"/>
          <p:cNvSpPr txBox="1"/>
          <p:nvPr>
            <p:ph type="title"/>
          </p:nvPr>
        </p:nvSpPr>
        <p:spPr>
          <a:xfrm>
            <a:off x="1679575" y="2378940"/>
            <a:ext cx="7864476" cy="173586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half" idx="1"/>
          </p:nvPr>
        </p:nvSpPr>
        <p:spPr>
          <a:xfrm>
            <a:off x="10366375" y="1974850"/>
            <a:ext cx="12344401" cy="97472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Text Placeholder 3"/>
          <p:cNvSpPr/>
          <p:nvPr>
            <p:ph type="body" sz="quarter" idx="21"/>
          </p:nvPr>
        </p:nvSpPr>
        <p:spPr>
          <a:xfrm>
            <a:off x="1679575" y="4114800"/>
            <a:ext cx="7864475" cy="7623176"/>
          </a:xfrm>
          <a:prstGeom prst="rect">
            <a:avLst/>
          </a:prstGeom>
        </p:spPr>
        <p:txBody>
          <a:bodyPr/>
          <a:lstStyle/>
          <a:p>
            <a:pPr>
              <a:defRPr sz="3200"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90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9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Body Level One…"/>
          <p:cNvSpPr txBox="1"/>
          <p:nvPr>
            <p:ph type="body" idx="1"/>
          </p:nvPr>
        </p:nvSpPr>
        <p:spPr>
          <a:xfrm>
            <a:off x="1676400" y="730250"/>
            <a:ext cx="21031200" cy="870267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101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10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Picture Placeholder 2"/>
          <p:cNvSpPr/>
          <p:nvPr>
            <p:ph type="pic" idx="21"/>
          </p:nvPr>
        </p:nvSpPr>
        <p:spPr>
          <a:xfrm>
            <a:off x="0" y="40866"/>
            <a:ext cx="24384000" cy="136751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4" name="Body Level One…"/>
          <p:cNvSpPr txBox="1"/>
          <p:nvPr>
            <p:ph type="body" sz="quarter" idx="1"/>
          </p:nvPr>
        </p:nvSpPr>
        <p:spPr>
          <a:xfrm>
            <a:off x="1259682" y="4114800"/>
            <a:ext cx="5898356" cy="7623176"/>
          </a:xfrm>
          <a:prstGeom prst="rect">
            <a:avLst/>
          </a:prstGeom>
          <a:solidFill>
            <a:schemeClr val="accent1">
              <a:alpha val="85000"/>
            </a:schemeClr>
          </a:solidFill>
          <a:ln w="25400"/>
        </p:spPr>
        <p:txBody>
          <a:bodyPr lIns="548640" tIns="548640" rIns="548640" bIns="548640"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800">
                <a:solidFill>
                  <a:srgbClr val="FFFFFF"/>
                </a:solidFill>
              </a:defRPr>
            </a:lvl2pPr>
            <a:lvl3pPr>
              <a:defRPr sz="2800">
                <a:solidFill>
                  <a:srgbClr val="FFFFFF"/>
                </a:solidFill>
              </a:defRPr>
            </a:lvl3pPr>
            <a:lvl4pPr>
              <a:defRPr sz="2800">
                <a:solidFill>
                  <a:srgbClr val="FFFFFF"/>
                </a:solidFill>
              </a:defRPr>
            </a:lvl4pPr>
            <a:lvl5pPr>
              <a:defRPr sz="28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0" y="13007007"/>
            <a:ext cx="24384000" cy="7694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6400">
                <a:solidFill>
                  <a:srgbClr val="002C77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sp>
        <p:nvSpPr>
          <p:cNvPr id="3" name="Freeform 9"/>
          <p:cNvSpPr/>
          <p:nvPr/>
        </p:nvSpPr>
        <p:spPr>
          <a:xfrm>
            <a:off x="0" y="13007007"/>
            <a:ext cx="5486401" cy="769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>
              <a:alpha val="2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  <p:pic>
        <p:nvPicPr>
          <p:cNvPr id="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491" y="13082105"/>
            <a:ext cx="4680851" cy="620475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itle Text"/>
          <p:cNvSpPr txBox="1"/>
          <p:nvPr>
            <p:ph type="title"/>
          </p:nvPr>
        </p:nvSpPr>
        <p:spPr>
          <a:xfrm>
            <a:off x="1676400" y="730250"/>
            <a:ext cx="21031200" cy="960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1676400" y="2620216"/>
            <a:ext cx="21031200" cy="870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 anchor="ctr">
            <a:spAutoFit/>
          </a:bodyPr>
          <a:lstStyle>
            <a:lvl1pPr algn="r"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transition xmlns:p14="http://schemas.microsoft.com/office/powerpoint/2010/main" spd="med" advClick="1"/>
  <p:txStyles>
    <p:titleStyle>
      <a:lvl1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C5093B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1pPr>
      <a:lvl2pPr marL="0" marR="0" indent="4572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2pPr>
      <a:lvl3pPr marL="0" marR="0" indent="9144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3pPr>
      <a:lvl4pPr marL="0" marR="0" indent="13716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4pPr>
      <a:lvl5pPr marL="0" marR="0" indent="182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5pPr>
      <a:lvl6pPr marL="28448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6pPr>
      <a:lvl7pPr marL="33020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7pPr>
      <a:lvl8pPr marL="37592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8pPr>
      <a:lvl9pPr marL="4216400" marR="0" indent="-558800" algn="l" defTabSz="1828800" rtl="0" latinLnBrk="0">
        <a:lnSpc>
          <a:spcPct val="113000"/>
        </a:lnSpc>
        <a:spcBef>
          <a:spcPts val="16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400" u="none">
          <a:solidFill>
            <a:schemeClr val="accent1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4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Achieving Alignment and Motivation Introduction</a:t>
            </a:r>
          </a:p>
        </p:txBody>
      </p:sp>
      <p:sp>
        <p:nvSpPr>
          <p:cNvPr id="215" name="Text Placeholder 5"/>
          <p:cNvSpPr/>
          <p:nvPr>
            <p:ph type="body" idx="21"/>
          </p:nvPr>
        </p:nvSpPr>
        <p:spPr>
          <a:xfrm>
            <a:off x="1151343" y="10852057"/>
            <a:ext cx="22287777" cy="1014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Matthew Bidwell, Associate Professor of Management</a:t>
            </a:r>
          </a:p>
        </p:txBody>
      </p:sp>
      <p:sp>
        <p:nvSpPr>
          <p:cNvPr id="216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Managing Human Capital in Retail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Goal Setting and Motivation</a:t>
            </a:r>
          </a:p>
        </p:txBody>
      </p:sp>
      <p:sp>
        <p:nvSpPr>
          <p:cNvPr id="255" name="Text Placeholder 5"/>
          <p:cNvSpPr/>
          <p:nvPr>
            <p:ph type="body" idx="21"/>
          </p:nvPr>
        </p:nvSpPr>
        <p:spPr>
          <a:xfrm>
            <a:off x="1151343" y="10852057"/>
            <a:ext cx="22287777" cy="1014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Matthew Bidwell, Associate Professor of Management</a:t>
            </a:r>
          </a:p>
        </p:txBody>
      </p:sp>
      <p:sp>
        <p:nvSpPr>
          <p:cNvPr id="256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Managing Human Capital in Retail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We motivate ourselves with goals and aspirations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We motivate ourselves with goals and aspirations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Goals need to be specific and difficult enough to motivate</a:t>
            </a:r>
          </a:p>
        </p:txBody>
      </p:sp>
      <p:sp>
        <p:nvSpPr>
          <p:cNvPr id="259" name="Goal Set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 Setting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5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al Setting Lumberjac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 Setting Lumberjacks</a:t>
            </a:r>
          </a:p>
        </p:txBody>
      </p:sp>
      <p:sp>
        <p:nvSpPr>
          <p:cNvPr id="262" name="39 truck drivers received difficult daily goals for the number of trips to the mill…"/>
          <p:cNvSpPr txBox="1"/>
          <p:nvPr>
            <p:ph type="body" idx="1"/>
          </p:nvPr>
        </p:nvSpPr>
        <p:spPr>
          <a:xfrm>
            <a:off x="1676400" y="3667871"/>
            <a:ext cx="21426553" cy="8014775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39 truck drivers received difficult daily goals for the number of trips to the mill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35 drivers were in the control group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Results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15% increase in number of trips per day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Saved company $2.7 million in less than four months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When focusing on goals, people work harder, smarter, and have more incentive to perform well</a:t>
            </a:r>
          </a:p>
        </p:txBody>
      </p:sp>
      <p:sp>
        <p:nvSpPr>
          <p:cNvPr id="263" name="Study of goal setting in logging crews"/>
          <p:cNvSpPr txBox="1"/>
          <p:nvPr/>
        </p:nvSpPr>
        <p:spPr>
          <a:xfrm>
            <a:off x="1676400" y="2559573"/>
            <a:ext cx="21031200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Study of goal setting in logging crews</a:t>
            </a:r>
          </a:p>
        </p:txBody>
      </p:sp>
      <p:sp>
        <p:nvSpPr>
          <p:cNvPr id="264" name="Latham and Saari 1982"/>
          <p:cNvSpPr txBox="1"/>
          <p:nvPr/>
        </p:nvSpPr>
        <p:spPr>
          <a:xfrm>
            <a:off x="1676400" y="12465000"/>
            <a:ext cx="21031200" cy="470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r">
              <a:lnSpc>
                <a:spcPct val="90000"/>
              </a:lnSpc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Latham and Saari 1982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6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4"/>
          <p:cNvGrpSpPr/>
          <p:nvPr/>
        </p:nvGrpSpPr>
        <p:grpSpPr>
          <a:xfrm>
            <a:off x="2889324" y="3434352"/>
            <a:ext cx="18605352" cy="7460571"/>
            <a:chOff x="0" y="0"/>
            <a:chExt cx="18605351" cy="7460570"/>
          </a:xfrm>
        </p:grpSpPr>
        <p:sp>
          <p:nvSpPr>
            <p:cNvPr id="266" name="Rectangle 5"/>
            <p:cNvSpPr/>
            <p:nvPr/>
          </p:nvSpPr>
          <p:spPr>
            <a:xfrm>
              <a:off x="0" y="-1"/>
              <a:ext cx="18605352" cy="6263190"/>
            </a:xfrm>
            <a:prstGeom prst="rect">
              <a:avLst/>
            </a:prstGeom>
            <a:solidFill>
              <a:srgbClr val="C6093B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7" name="Isosceles Triangle 6"/>
            <p:cNvSpPr/>
            <p:nvPr/>
          </p:nvSpPr>
          <p:spPr>
            <a:xfrm rot="10800000">
              <a:off x="16387439" y="5065807"/>
              <a:ext cx="2217912" cy="2394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6093B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70" name="Group 7"/>
            <p:cNvGrpSpPr/>
            <p:nvPr/>
          </p:nvGrpSpPr>
          <p:grpSpPr>
            <a:xfrm>
              <a:off x="795457" y="870821"/>
              <a:ext cx="16594099" cy="5424880"/>
              <a:chOff x="0" y="0"/>
              <a:chExt cx="16594098" cy="5424878"/>
            </a:xfrm>
          </p:grpSpPr>
          <p:sp>
            <p:nvSpPr>
              <p:cNvPr id="268" name="Text Placeholder 11"/>
              <p:cNvSpPr txBox="1"/>
              <p:nvPr/>
            </p:nvSpPr>
            <p:spPr>
              <a:xfrm>
                <a:off x="0" y="0"/>
                <a:ext cx="2490541" cy="1657903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noAutofit/>
              </a:bodyPr>
              <a:lstStyle>
                <a:lvl1pPr defTabSz="2438280">
                  <a:defRPr sz="9600">
                    <a:solidFill>
                      <a:srgbClr val="FFFFFF"/>
                    </a:solidFill>
                    <a:latin typeface="Garamond"/>
                    <a:ea typeface="Garamond"/>
                    <a:cs typeface="Garamond"/>
                    <a:sym typeface="Garamond"/>
                  </a:defRPr>
                </a:lvl1pPr>
              </a:lstStyle>
              <a:p>
                <a:pPr/>
                <a:r>
                  <a:t>“</a:t>
                </a:r>
              </a:p>
            </p:txBody>
          </p:sp>
          <p:sp>
            <p:nvSpPr>
              <p:cNvPr id="269" name="TextBox 9"/>
              <p:cNvSpPr txBox="1"/>
              <p:nvPr/>
            </p:nvSpPr>
            <p:spPr>
              <a:xfrm>
                <a:off x="696655" y="340300"/>
                <a:ext cx="15897444" cy="5084579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pPr>
                  <a:defRPr sz="4400">
                    <a:solidFill>
                      <a:srgbClr val="FFFFFF"/>
                    </a:solidFill>
                    <a:latin typeface="Garamond"/>
                    <a:ea typeface="Garamond"/>
                    <a:cs typeface="Garamond"/>
                    <a:sym typeface="Garamond"/>
                  </a:defRPr>
                </a:pPr>
                <a:r>
                  <a:rPr sz="4800"/>
                  <a:t>Here is what I think we should do. I think we should save 100,000 lives. And I think we should do that by June 14, 2006 – 18 months from today. ‘Some’ is not a number; ‘soon’ is not a time. Here’s the number: 100,000. Here’s the time: June 14 2006, 9:00am</a:t>
                </a:r>
                <a:r>
                  <a:t>.”</a:t>
                </a:r>
              </a:p>
              <a:p>
                <a:pPr algn="r">
                  <a:spcBef>
                    <a:spcPts val="4800"/>
                  </a:spcBef>
                  <a:defRPr b="1" cap="all" spc="800" sz="2400">
                    <a:solidFill>
                      <a:srgbClr val="FFFFFF"/>
                    </a:solidFill>
                  </a:defRPr>
                </a:pPr>
                <a:r>
                  <a:t>— Institute for healthcare improvement </a:t>
                </a:r>
              </a:p>
              <a:p>
                <a:pPr algn="r">
                  <a:spcBef>
                    <a:spcPts val="700"/>
                  </a:spcBef>
                  <a:defRPr b="1" cap="all" spc="800" sz="2400">
                    <a:solidFill>
                      <a:srgbClr val="FFFFFF"/>
                    </a:solidFill>
                  </a:defRPr>
                </a:pPr>
                <a:r>
                  <a:t>CEO Donald berwick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al: Save 100,000 lives by June 14, 2006, 9:00 am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Goal: Save 100,000 lives by June 14, 2006, 9:00 am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Challenge: How to track progress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Solution: Set intermediate goals that could be tracked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Needed to get 400,000 hospital beds in the campaign to reach the goal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Carefully tracked progress towards this target</a:t>
            </a:r>
          </a:p>
        </p:txBody>
      </p:sp>
      <p:sp>
        <p:nvSpPr>
          <p:cNvPr id="274" name="Goal Setting to Save L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 Setting to Save Lives</a:t>
            </a:r>
          </a:p>
        </p:txBody>
      </p:sp>
      <p:sp>
        <p:nvSpPr>
          <p:cNvPr id="275" name="Rao &amp; Sutton, 2008"/>
          <p:cNvSpPr txBox="1"/>
          <p:nvPr/>
        </p:nvSpPr>
        <p:spPr>
          <a:xfrm>
            <a:off x="1676400" y="12465000"/>
            <a:ext cx="21031200" cy="470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r">
              <a:lnSpc>
                <a:spcPct val="90000"/>
              </a:lnSpc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Rao &amp; Sutton, 2008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73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Managing Compensation</a:t>
            </a:r>
          </a:p>
        </p:txBody>
      </p:sp>
      <p:sp>
        <p:nvSpPr>
          <p:cNvPr id="278" name="Text Placeholder 5"/>
          <p:cNvSpPr/>
          <p:nvPr>
            <p:ph type="body" idx="21"/>
          </p:nvPr>
        </p:nvSpPr>
        <p:spPr>
          <a:xfrm>
            <a:off x="1151343" y="10852057"/>
            <a:ext cx="22287777" cy="1014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Matthew Bidwell, Associate Professor of Management</a:t>
            </a:r>
          </a:p>
        </p:txBody>
      </p:sp>
      <p:sp>
        <p:nvSpPr>
          <p:cNvPr id="279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Managing Human Capital in Retail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roup"/>
          <p:cNvGrpSpPr/>
          <p:nvPr/>
        </p:nvGrpSpPr>
        <p:grpSpPr>
          <a:xfrm>
            <a:off x="1676400" y="2422444"/>
            <a:ext cx="12319000" cy="1106648"/>
            <a:chOff x="0" y="0"/>
            <a:chExt cx="12319000" cy="1106646"/>
          </a:xfrm>
        </p:grpSpPr>
        <p:sp>
          <p:nvSpPr>
            <p:cNvPr id="281" name="Rounded Rectangle"/>
            <p:cNvSpPr/>
            <p:nvPr/>
          </p:nvSpPr>
          <p:spPr>
            <a:xfrm>
              <a:off x="0" y="25400"/>
              <a:ext cx="12319000" cy="1081247"/>
            </a:xfrm>
            <a:prstGeom prst="roundRect">
              <a:avLst>
                <a:gd name="adj" fmla="val 17619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282" name="Goals"/>
            <p:cNvSpPr txBox="1"/>
            <p:nvPr/>
          </p:nvSpPr>
          <p:spPr>
            <a:xfrm>
              <a:off x="135944" y="0"/>
              <a:ext cx="12065001" cy="1106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/>
            <a:p>
              <a:pPr lvl="1" indent="0" algn="ctr">
                <a:lnSpc>
                  <a:spcPct val="110000"/>
                </a:lnSpc>
                <a:spcBef>
                  <a:spcPts val="3000"/>
                </a:spcBef>
                <a:defRPr sz="4800">
                  <a:solidFill>
                    <a:srgbClr val="FFFFFF"/>
                  </a:solidFill>
                </a:defRPr>
              </a:pPr>
              <a:r>
                <a:t>Goals</a:t>
              </a:r>
            </a:p>
          </p:txBody>
        </p:sp>
      </p:grpSp>
      <p:sp>
        <p:nvSpPr>
          <p:cNvPr id="284" name="Motivating Salespeople at Nordstro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Motivating Salespeople at Nordstrom</a:t>
            </a:r>
          </a:p>
        </p:txBody>
      </p:sp>
      <p:grpSp>
        <p:nvGrpSpPr>
          <p:cNvPr id="287" name="Group"/>
          <p:cNvGrpSpPr/>
          <p:nvPr/>
        </p:nvGrpSpPr>
        <p:grpSpPr>
          <a:xfrm>
            <a:off x="14207010" y="2420192"/>
            <a:ext cx="9156701" cy="1108900"/>
            <a:chOff x="0" y="0"/>
            <a:chExt cx="9156700" cy="1108898"/>
          </a:xfrm>
        </p:grpSpPr>
        <p:sp>
          <p:nvSpPr>
            <p:cNvPr id="285" name="Rounded Rectangle"/>
            <p:cNvSpPr/>
            <p:nvPr/>
          </p:nvSpPr>
          <p:spPr>
            <a:xfrm>
              <a:off x="132298" y="27651"/>
              <a:ext cx="8892104" cy="1081248"/>
            </a:xfrm>
            <a:prstGeom prst="roundRect">
              <a:avLst>
                <a:gd name="adj" fmla="val 17619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>
                <a:lnSpc>
                  <a:spcPct val="113000"/>
                </a:lnSpc>
                <a:spcBef>
                  <a:spcPts val="1600"/>
                </a:spcBef>
                <a:defRPr sz="4400">
                  <a:solidFill>
                    <a:schemeClr val="accent4"/>
                  </a:solidFill>
                  <a:latin typeface="Garamond"/>
                  <a:ea typeface="Garamond"/>
                  <a:cs typeface="Garamond"/>
                  <a:sym typeface="Garamond"/>
                </a:defRPr>
              </a:pPr>
            </a:p>
          </p:txBody>
        </p:sp>
        <p:sp>
          <p:nvSpPr>
            <p:cNvPr id="286" name="Commissions"/>
            <p:cNvSpPr txBox="1"/>
            <p:nvPr/>
          </p:nvSpPr>
          <p:spPr>
            <a:xfrm>
              <a:off x="0" y="0"/>
              <a:ext cx="9156700" cy="1106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/>
            <a:p>
              <a:pPr lvl="1" indent="0" algn="ctr">
                <a:lnSpc>
                  <a:spcPct val="110000"/>
                </a:lnSpc>
                <a:spcBef>
                  <a:spcPts val="3000"/>
                </a:spcBef>
                <a:defRPr sz="4800">
                  <a:solidFill>
                    <a:srgbClr val="FFFFFF"/>
                  </a:solidFill>
                </a:defRPr>
              </a:pPr>
              <a:r>
                <a:t>Commissions</a:t>
              </a:r>
            </a:p>
          </p:txBody>
        </p:sp>
      </p:grpSp>
      <p:grpSp>
        <p:nvGrpSpPr>
          <p:cNvPr id="290" name="Group"/>
          <p:cNvGrpSpPr/>
          <p:nvPr/>
        </p:nvGrpSpPr>
        <p:grpSpPr>
          <a:xfrm>
            <a:off x="1794455" y="6551929"/>
            <a:ext cx="12082890" cy="3793965"/>
            <a:chOff x="0" y="0"/>
            <a:chExt cx="12082888" cy="3793963"/>
          </a:xfrm>
        </p:grpSpPr>
        <p:sp>
          <p:nvSpPr>
            <p:cNvPr id="288" name="Failure to meet target results in reduced hours or termination…"/>
            <p:cNvSpPr txBox="1"/>
            <p:nvPr/>
          </p:nvSpPr>
          <p:spPr>
            <a:xfrm>
              <a:off x="0" y="813968"/>
              <a:ext cx="12065000" cy="29799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508000" indent="-508000">
                <a:lnSpc>
                  <a:spcPct val="110000"/>
                </a:lnSpc>
                <a:spcBef>
                  <a:spcPts val="400"/>
                </a:spcBef>
                <a:buSzPct val="100000"/>
                <a:buChar char="•"/>
                <a:defRPr sz="4400">
                  <a:solidFill>
                    <a:schemeClr val="accent1"/>
                  </a:solidFill>
                </a:defRPr>
              </a:pPr>
              <a:r>
                <a:t>Failure to meet target results in reduced hours or termination</a:t>
              </a:r>
            </a:p>
            <a:p>
              <a:pPr lvl="1" marL="508000" indent="-508000">
                <a:lnSpc>
                  <a:spcPct val="110000"/>
                </a:lnSpc>
                <a:spcBef>
                  <a:spcPts val="400"/>
                </a:spcBef>
                <a:buSzPct val="100000"/>
                <a:buChar char="•"/>
                <a:defRPr sz="4400">
                  <a:solidFill>
                    <a:schemeClr val="accent1"/>
                  </a:solidFill>
                </a:defRPr>
              </a:pPr>
              <a:r>
                <a:t>Meeting target results in increased hours</a:t>
              </a:r>
            </a:p>
            <a:p>
              <a:pPr lvl="1" marL="508000" indent="-508000">
                <a:lnSpc>
                  <a:spcPct val="110000"/>
                </a:lnSpc>
                <a:spcBef>
                  <a:spcPts val="400"/>
                </a:spcBef>
                <a:buSzPct val="100000"/>
                <a:buChar char="•"/>
                <a:defRPr sz="4400">
                  <a:solidFill>
                    <a:schemeClr val="accent1"/>
                  </a:solidFill>
                </a:defRPr>
              </a:pPr>
              <a:r>
                <a:t>Performance against target publicly displayed</a:t>
              </a:r>
            </a:p>
          </p:txBody>
        </p:sp>
        <p:sp>
          <p:nvSpPr>
            <p:cNvPr id="289" name="Ensure commitment"/>
            <p:cNvSpPr txBox="1"/>
            <p:nvPr/>
          </p:nvSpPr>
          <p:spPr>
            <a:xfrm>
              <a:off x="17888" y="0"/>
              <a:ext cx="12065001" cy="1106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indent="0">
                <a:lnSpc>
                  <a:spcPct val="110000"/>
                </a:lnSpc>
                <a:spcBef>
                  <a:spcPts val="3000"/>
                </a:spcBef>
                <a:defRPr sz="4400">
                  <a:solidFill>
                    <a:schemeClr val="accent4"/>
                  </a:solidFill>
                </a:defRPr>
              </a:pPr>
              <a:r>
                <a:t>Ensure commitment</a:t>
              </a:r>
            </a:p>
          </p:txBody>
        </p:sp>
      </p:grpSp>
      <p:grpSp>
        <p:nvGrpSpPr>
          <p:cNvPr id="293" name="Group"/>
          <p:cNvGrpSpPr/>
          <p:nvPr/>
        </p:nvGrpSpPr>
        <p:grpSpPr>
          <a:xfrm>
            <a:off x="1794455" y="10633071"/>
            <a:ext cx="12082890" cy="2602664"/>
            <a:chOff x="0" y="0"/>
            <a:chExt cx="12082888" cy="2602662"/>
          </a:xfrm>
        </p:grpSpPr>
        <p:sp>
          <p:nvSpPr>
            <p:cNvPr id="291" name="Maintaining difficulty"/>
            <p:cNvSpPr txBox="1"/>
            <p:nvPr/>
          </p:nvSpPr>
          <p:spPr>
            <a:xfrm>
              <a:off x="17888" y="0"/>
              <a:ext cx="12065001" cy="1106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indent="0">
                <a:lnSpc>
                  <a:spcPct val="110000"/>
                </a:lnSpc>
                <a:spcBef>
                  <a:spcPts val="3000"/>
                </a:spcBef>
                <a:defRPr sz="4400">
                  <a:solidFill>
                    <a:schemeClr val="accent4"/>
                  </a:solidFill>
                </a:defRPr>
              </a:pPr>
              <a:r>
                <a:t>Maintaining difficulty</a:t>
              </a:r>
            </a:p>
          </p:txBody>
        </p:sp>
        <p:sp>
          <p:nvSpPr>
            <p:cNvPr id="292" name="Awards to top 10% and top 1% of sellers"/>
            <p:cNvSpPr txBox="1"/>
            <p:nvPr/>
          </p:nvSpPr>
          <p:spPr>
            <a:xfrm>
              <a:off x="0" y="870863"/>
              <a:ext cx="12065000" cy="17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508000" indent="-508000">
                <a:lnSpc>
                  <a:spcPct val="110000"/>
                </a:lnSpc>
                <a:spcBef>
                  <a:spcPts val="400"/>
                </a:spcBef>
                <a:buSzPct val="100000"/>
                <a:buChar char="•"/>
                <a:defRPr sz="4400">
                  <a:solidFill>
                    <a:schemeClr val="accent1"/>
                  </a:solidFill>
                </a:defRPr>
              </a:pPr>
              <a:r>
                <a:t>Awards to top 10% and top 1% of sellers</a:t>
              </a:r>
            </a:p>
          </p:txBody>
        </p:sp>
      </p:grpSp>
      <p:sp>
        <p:nvSpPr>
          <p:cNvPr id="294" name="Commission on sales above target, around 6.75%-10%"/>
          <p:cNvSpPr txBox="1"/>
          <p:nvPr/>
        </p:nvSpPr>
        <p:spPr>
          <a:xfrm>
            <a:off x="14532461" y="4799770"/>
            <a:ext cx="8890001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400">
                <a:solidFill>
                  <a:schemeClr val="accent1"/>
                </a:solidFill>
              </a:defRPr>
            </a:pPr>
            <a:r>
              <a:t>Commission on sales above target, around 6.75%-10%</a:t>
            </a:r>
          </a:p>
        </p:txBody>
      </p:sp>
      <p:sp>
        <p:nvSpPr>
          <p:cNvPr id="295" name="Regular competitions for prizes within and across departments"/>
          <p:cNvSpPr txBox="1"/>
          <p:nvPr/>
        </p:nvSpPr>
        <p:spPr>
          <a:xfrm>
            <a:off x="14532461" y="7363645"/>
            <a:ext cx="8890001" cy="298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400">
                <a:solidFill>
                  <a:schemeClr val="accent1"/>
                </a:solidFill>
              </a:defRPr>
            </a:pPr>
            <a:r>
              <a:t>Regular competitions for prizes within and across departments</a:t>
            </a:r>
          </a:p>
        </p:txBody>
      </p:sp>
      <p:sp>
        <p:nvSpPr>
          <p:cNvPr id="296" name="Great flexibility in how to serve customers"/>
          <p:cNvSpPr txBox="1"/>
          <p:nvPr/>
        </p:nvSpPr>
        <p:spPr>
          <a:xfrm>
            <a:off x="14532461" y="9689222"/>
            <a:ext cx="8890001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400">
                <a:solidFill>
                  <a:schemeClr val="accent1"/>
                </a:solidFill>
              </a:defRPr>
            </a:pPr>
            <a:r>
              <a:t>Great flexibility in how to serve customers</a:t>
            </a:r>
          </a:p>
        </p:txBody>
      </p:sp>
      <p:grpSp>
        <p:nvGrpSpPr>
          <p:cNvPr id="299" name="Group"/>
          <p:cNvGrpSpPr/>
          <p:nvPr/>
        </p:nvGrpSpPr>
        <p:grpSpPr>
          <a:xfrm>
            <a:off x="1812344" y="4000281"/>
            <a:ext cx="12065001" cy="3091139"/>
            <a:chOff x="0" y="0"/>
            <a:chExt cx="12065000" cy="3091138"/>
          </a:xfrm>
        </p:grpSpPr>
        <p:sp>
          <p:nvSpPr>
            <p:cNvPr id="297" name="Clear, measurable goals"/>
            <p:cNvSpPr txBox="1"/>
            <p:nvPr/>
          </p:nvSpPr>
          <p:spPr>
            <a:xfrm>
              <a:off x="0" y="0"/>
              <a:ext cx="12065000" cy="1106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indent="0">
                <a:lnSpc>
                  <a:spcPct val="110000"/>
                </a:lnSpc>
                <a:spcBef>
                  <a:spcPts val="3000"/>
                </a:spcBef>
                <a:defRPr sz="4400">
                  <a:solidFill>
                    <a:schemeClr val="accent4"/>
                  </a:solidFill>
                </a:defRPr>
              </a:pPr>
              <a:r>
                <a:t>Clear, measurable goals</a:t>
              </a:r>
            </a:p>
          </p:txBody>
        </p:sp>
        <p:sp>
          <p:nvSpPr>
            <p:cNvPr id="298" name="Sales per hour targets for each two week period"/>
            <p:cNvSpPr txBox="1"/>
            <p:nvPr/>
          </p:nvSpPr>
          <p:spPr>
            <a:xfrm>
              <a:off x="0" y="793838"/>
              <a:ext cx="12065000" cy="2297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508000" indent="-508000">
                <a:lnSpc>
                  <a:spcPct val="110000"/>
                </a:lnSpc>
                <a:spcBef>
                  <a:spcPts val="3000"/>
                </a:spcBef>
                <a:buSzPct val="100000"/>
                <a:buChar char="•"/>
                <a:defRPr sz="4400">
                  <a:solidFill>
                    <a:schemeClr val="accent1"/>
                  </a:solidFill>
                </a:defRPr>
              </a:pPr>
              <a:r>
                <a:t>Sales per hour targets for each two week period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9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nodeType="with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9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nodeType="with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9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nodeType="with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94" grpId="5"/>
      <p:bldP build="p" bldLvl="5" animBg="1" rev="0" advAuto="0" spid="296" grpId="7"/>
      <p:bldP build="whole" bldLvl="1" animBg="1" rev="0" advAuto="0" spid="299" grpId="1"/>
      <p:bldP build="whole" bldLvl="1" animBg="1" rev="0" advAuto="0" spid="293" grpId="3"/>
      <p:bldP build="whole" bldLvl="1" animBg="1" rev="0" advAuto="0" spid="290" grpId="2"/>
      <p:bldP build="whole" bldLvl="1" animBg="1" rev="0" advAuto="0" spid="287" grpId="4"/>
      <p:bldP build="p" bldLvl="5" animBg="1" rev="0" advAuto="0" spid="295" grpId="6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Hoping for A While Rewarding 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Hoping for A While Rewarding B</a:t>
            </a:r>
          </a:p>
        </p:txBody>
      </p:sp>
      <p:sp>
        <p:nvSpPr>
          <p:cNvPr id="302" name="Hope for…"/>
          <p:cNvSpPr txBox="1"/>
          <p:nvPr/>
        </p:nvSpPr>
        <p:spPr>
          <a:xfrm>
            <a:off x="1676400" y="2559573"/>
            <a:ext cx="9906000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Hope for…</a:t>
            </a:r>
          </a:p>
        </p:txBody>
      </p:sp>
      <p:sp>
        <p:nvSpPr>
          <p:cNvPr id="303" name="Reward…"/>
          <p:cNvSpPr txBox="1"/>
          <p:nvPr/>
        </p:nvSpPr>
        <p:spPr>
          <a:xfrm>
            <a:off x="12235627" y="2559573"/>
            <a:ext cx="11049001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Reward…</a:t>
            </a:r>
          </a:p>
        </p:txBody>
      </p:sp>
      <p:grpSp>
        <p:nvGrpSpPr>
          <p:cNvPr id="306" name="Group"/>
          <p:cNvGrpSpPr/>
          <p:nvPr/>
        </p:nvGrpSpPr>
        <p:grpSpPr>
          <a:xfrm>
            <a:off x="1676399" y="4823944"/>
            <a:ext cx="21608229" cy="1270001"/>
            <a:chOff x="0" y="0"/>
            <a:chExt cx="21608227" cy="1270000"/>
          </a:xfrm>
        </p:grpSpPr>
        <p:sp>
          <p:nvSpPr>
            <p:cNvPr id="304" name="Teamwork"/>
            <p:cNvSpPr txBox="1"/>
            <p:nvPr/>
          </p:nvSpPr>
          <p:spPr>
            <a:xfrm>
              <a:off x="0" y="0"/>
              <a:ext cx="9906000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508000" indent="-508000">
                <a:lnSpc>
                  <a:spcPct val="110000"/>
                </a:lnSpc>
                <a:spcBef>
                  <a:spcPts val="30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Teamwork</a:t>
              </a:r>
            </a:p>
          </p:txBody>
        </p:sp>
        <p:sp>
          <p:nvSpPr>
            <p:cNvPr id="305" name="Individual performance"/>
            <p:cNvSpPr txBox="1"/>
            <p:nvPr/>
          </p:nvSpPr>
          <p:spPr>
            <a:xfrm>
              <a:off x="10559227" y="0"/>
              <a:ext cx="11049001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508000" indent="-508000">
                <a:lnSpc>
                  <a:spcPct val="110000"/>
                </a:lnSpc>
                <a:spcBef>
                  <a:spcPts val="30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Individual performance</a:t>
              </a:r>
            </a:p>
          </p:txBody>
        </p:sp>
      </p:grpSp>
      <p:grpSp>
        <p:nvGrpSpPr>
          <p:cNvPr id="309" name="Group"/>
          <p:cNvGrpSpPr/>
          <p:nvPr/>
        </p:nvGrpSpPr>
        <p:grpSpPr>
          <a:xfrm>
            <a:off x="1676399" y="5967317"/>
            <a:ext cx="21608229" cy="1270001"/>
            <a:chOff x="0" y="0"/>
            <a:chExt cx="21608227" cy="1270000"/>
          </a:xfrm>
        </p:grpSpPr>
        <p:sp>
          <p:nvSpPr>
            <p:cNvPr id="307" name="Ethical behavior"/>
            <p:cNvSpPr txBox="1"/>
            <p:nvPr/>
          </p:nvSpPr>
          <p:spPr>
            <a:xfrm>
              <a:off x="0" y="0"/>
              <a:ext cx="9906000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508000" indent="-508000">
                <a:lnSpc>
                  <a:spcPct val="110000"/>
                </a:lnSpc>
                <a:spcBef>
                  <a:spcPts val="30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Ethical behavior</a:t>
              </a:r>
            </a:p>
          </p:txBody>
        </p:sp>
        <p:sp>
          <p:nvSpPr>
            <p:cNvPr id="308" name="Results"/>
            <p:cNvSpPr txBox="1"/>
            <p:nvPr/>
          </p:nvSpPr>
          <p:spPr>
            <a:xfrm>
              <a:off x="10559227" y="0"/>
              <a:ext cx="11049001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508000" indent="-508000">
                <a:lnSpc>
                  <a:spcPct val="110000"/>
                </a:lnSpc>
                <a:spcBef>
                  <a:spcPts val="30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Results</a:t>
              </a:r>
            </a:p>
          </p:txBody>
        </p:sp>
      </p:grpSp>
      <p:grpSp>
        <p:nvGrpSpPr>
          <p:cNvPr id="312" name="Group"/>
          <p:cNvGrpSpPr/>
          <p:nvPr/>
        </p:nvGrpSpPr>
        <p:grpSpPr>
          <a:xfrm>
            <a:off x="1676399" y="3680571"/>
            <a:ext cx="21608229" cy="1270001"/>
            <a:chOff x="0" y="0"/>
            <a:chExt cx="21608227" cy="1270000"/>
          </a:xfrm>
        </p:grpSpPr>
        <p:sp>
          <p:nvSpPr>
            <p:cNvPr id="310" name="Quantity"/>
            <p:cNvSpPr txBox="1"/>
            <p:nvPr/>
          </p:nvSpPr>
          <p:spPr>
            <a:xfrm>
              <a:off x="10559227" y="0"/>
              <a:ext cx="11049001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508000" indent="-508000">
                <a:lnSpc>
                  <a:spcPct val="110000"/>
                </a:lnSpc>
                <a:spcBef>
                  <a:spcPts val="30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Quantity</a:t>
              </a:r>
            </a:p>
          </p:txBody>
        </p:sp>
        <p:sp>
          <p:nvSpPr>
            <p:cNvPr id="311" name="Quality"/>
            <p:cNvSpPr txBox="1"/>
            <p:nvPr/>
          </p:nvSpPr>
          <p:spPr>
            <a:xfrm>
              <a:off x="0" y="0"/>
              <a:ext cx="9906000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508000" indent="-508000">
                <a:lnSpc>
                  <a:spcPct val="110000"/>
                </a:lnSpc>
                <a:spcBef>
                  <a:spcPts val="30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Quality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9" grpId="3"/>
      <p:bldP build="whole" bldLvl="1" animBg="1" rev="0" advAuto="0" spid="306" grpId="2"/>
      <p:bldP build="whole" bldLvl="1" animBg="1" rev="0" advAuto="0" spid="312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Setting the Right Pay Level</a:t>
            </a:r>
          </a:p>
        </p:txBody>
      </p:sp>
      <p:sp>
        <p:nvSpPr>
          <p:cNvPr id="315" name="Text Placeholder 5"/>
          <p:cNvSpPr/>
          <p:nvPr>
            <p:ph type="body" idx="21"/>
          </p:nvPr>
        </p:nvSpPr>
        <p:spPr>
          <a:xfrm>
            <a:off x="1151343" y="10852057"/>
            <a:ext cx="22287777" cy="1014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Matthew Bidwell, Associate Professor of Management</a:t>
            </a:r>
          </a:p>
        </p:txBody>
      </p:sp>
      <p:sp>
        <p:nvSpPr>
          <p:cNvPr id="316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Managing Human Capital in Retail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ay Set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Pay Setting</a:t>
            </a:r>
          </a:p>
        </p:txBody>
      </p:sp>
      <p:sp>
        <p:nvSpPr>
          <p:cNvPr id="319" name="Costs of increasing pay"/>
          <p:cNvSpPr txBox="1"/>
          <p:nvPr/>
        </p:nvSpPr>
        <p:spPr>
          <a:xfrm>
            <a:off x="1676400" y="2559573"/>
            <a:ext cx="9906000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Costs of increasing pay</a:t>
            </a:r>
          </a:p>
        </p:txBody>
      </p:sp>
      <p:sp>
        <p:nvSpPr>
          <p:cNvPr id="320" name="Benefits of increasing pay"/>
          <p:cNvSpPr txBox="1"/>
          <p:nvPr/>
        </p:nvSpPr>
        <p:spPr>
          <a:xfrm>
            <a:off x="10640412" y="2559573"/>
            <a:ext cx="11049001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Benefits of increasing pay</a:t>
            </a:r>
          </a:p>
        </p:txBody>
      </p:sp>
      <p:sp>
        <p:nvSpPr>
          <p:cNvPr id="321" name="Attracting more, higher quality applicants…"/>
          <p:cNvSpPr txBox="1"/>
          <p:nvPr/>
        </p:nvSpPr>
        <p:spPr>
          <a:xfrm>
            <a:off x="10642600" y="3750310"/>
            <a:ext cx="11706481" cy="7336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>
                <a:solidFill>
                  <a:schemeClr val="accent1"/>
                </a:solidFill>
              </a:defRPr>
            </a:pPr>
            <a:r>
              <a:t>Attracting more, higher quality applicants</a:t>
            </a:r>
          </a:p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>
                <a:solidFill>
                  <a:schemeClr val="accent1"/>
                </a:solidFill>
              </a:defRPr>
            </a:pPr>
            <a:r>
              <a:t>Improved retention</a:t>
            </a:r>
          </a:p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>
                <a:solidFill>
                  <a:schemeClr val="accent1"/>
                </a:solidFill>
              </a:defRPr>
            </a:pPr>
            <a:r>
              <a:t>Employees work harder to retain job</a:t>
            </a:r>
          </a:p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>
                <a:solidFill>
                  <a:schemeClr val="accent1"/>
                </a:solidFill>
              </a:defRPr>
            </a:pPr>
            <a:r>
              <a:t>Social exchange — increased psychological pressure to create value for employer</a:t>
            </a:r>
          </a:p>
        </p:txBody>
      </p:sp>
      <p:sp>
        <p:nvSpPr>
          <p:cNvPr id="322" name="Higher wage bills"/>
          <p:cNvSpPr txBox="1"/>
          <p:nvPr/>
        </p:nvSpPr>
        <p:spPr>
          <a:xfrm>
            <a:off x="1676400" y="3680571"/>
            <a:ext cx="9906000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>
                <a:solidFill>
                  <a:schemeClr val="accent1"/>
                </a:solidFill>
              </a:defRPr>
            </a:pPr>
            <a:r>
              <a:t>Higher wage bills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2" grpId="1"/>
      <p:bldP build="p" bldLvl="5" animBg="1" rev="0" advAuto="0" spid="321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How HR Practices Support Organizational Performa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HR Practices Support Organizational Performance</a:t>
            </a:r>
          </a:p>
        </p:txBody>
      </p:sp>
      <p:grpSp>
        <p:nvGrpSpPr>
          <p:cNvPr id="221" name="Group"/>
          <p:cNvGrpSpPr/>
          <p:nvPr/>
        </p:nvGrpSpPr>
        <p:grpSpPr>
          <a:xfrm>
            <a:off x="1822353" y="6784161"/>
            <a:ext cx="7810501" cy="6287564"/>
            <a:chOff x="0" y="0"/>
            <a:chExt cx="7810500" cy="6287563"/>
          </a:xfrm>
        </p:grpSpPr>
        <p:sp>
          <p:nvSpPr>
            <p:cNvPr id="219" name="Motivation"/>
            <p:cNvSpPr txBox="1"/>
            <p:nvPr/>
          </p:nvSpPr>
          <p:spPr>
            <a:xfrm>
              <a:off x="0" y="0"/>
              <a:ext cx="7810500" cy="1106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/>
            <a:p>
              <a:pPr lvl="1" indent="0" algn="ctr">
                <a:lnSpc>
                  <a:spcPct val="110000"/>
                </a:lnSpc>
                <a:spcBef>
                  <a:spcPts val="3000"/>
                </a:spcBef>
                <a:defRPr sz="4800">
                  <a:solidFill>
                    <a:schemeClr val="accent4"/>
                  </a:solidFill>
                </a:defRPr>
              </a:pPr>
              <a:r>
                <a:t>Motivation</a:t>
              </a:r>
            </a:p>
          </p:txBody>
        </p:sp>
        <p:sp>
          <p:nvSpPr>
            <p:cNvPr id="220" name="Generous pay and benefits…"/>
            <p:cNvSpPr txBox="1"/>
            <p:nvPr/>
          </p:nvSpPr>
          <p:spPr>
            <a:xfrm>
              <a:off x="0" y="1207563"/>
              <a:ext cx="7804977" cy="508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481263" indent="-481263">
                <a:lnSpc>
                  <a:spcPct val="110000"/>
                </a:lnSpc>
                <a:spcBef>
                  <a:spcPts val="15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Generous pay and benefits</a:t>
              </a:r>
            </a:p>
            <a:p>
              <a:pPr lvl="1" marL="481263" indent="-481263">
                <a:lnSpc>
                  <a:spcPct val="110000"/>
                </a:lnSpc>
                <a:spcBef>
                  <a:spcPts val="15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Pay for performance</a:t>
              </a:r>
            </a:p>
            <a:p>
              <a:pPr lvl="1" marL="481263" indent="-481263">
                <a:lnSpc>
                  <a:spcPct val="110000"/>
                </a:lnSpc>
                <a:spcBef>
                  <a:spcPts val="15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Long term opportunities</a:t>
              </a:r>
            </a:p>
          </p:txBody>
        </p:sp>
      </p:grpSp>
      <p:grpSp>
        <p:nvGrpSpPr>
          <p:cNvPr id="224" name="Group"/>
          <p:cNvGrpSpPr/>
          <p:nvPr/>
        </p:nvGrpSpPr>
        <p:grpSpPr>
          <a:xfrm>
            <a:off x="15132146" y="6784161"/>
            <a:ext cx="7429501" cy="6287564"/>
            <a:chOff x="0" y="0"/>
            <a:chExt cx="7429500" cy="6287563"/>
          </a:xfrm>
        </p:grpSpPr>
        <p:sp>
          <p:nvSpPr>
            <p:cNvPr id="222" name="Self-managing teams…"/>
            <p:cNvSpPr txBox="1"/>
            <p:nvPr/>
          </p:nvSpPr>
          <p:spPr>
            <a:xfrm>
              <a:off x="2145" y="1207563"/>
              <a:ext cx="7425208" cy="508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481263" indent="-481263">
                <a:lnSpc>
                  <a:spcPct val="110000"/>
                </a:lnSpc>
                <a:spcBef>
                  <a:spcPts val="15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Self-managing teams</a:t>
              </a:r>
            </a:p>
            <a:p>
              <a:pPr lvl="1" marL="481263" indent="-481263">
                <a:lnSpc>
                  <a:spcPct val="110000"/>
                </a:lnSpc>
                <a:spcBef>
                  <a:spcPts val="15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Suggestion systems</a:t>
              </a:r>
            </a:p>
            <a:p>
              <a:pPr lvl="1" marL="481263" indent="-481263">
                <a:lnSpc>
                  <a:spcPct val="110000"/>
                </a:lnSpc>
                <a:spcBef>
                  <a:spcPts val="15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Process design</a:t>
              </a:r>
            </a:p>
          </p:txBody>
        </p:sp>
        <p:sp>
          <p:nvSpPr>
            <p:cNvPr id="223" name="Opportunities to Participate"/>
            <p:cNvSpPr txBox="1"/>
            <p:nvPr/>
          </p:nvSpPr>
          <p:spPr>
            <a:xfrm>
              <a:off x="0" y="0"/>
              <a:ext cx="7429500" cy="1106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/>
            <a:p>
              <a:pPr lvl="1" indent="0" algn="ctr">
                <a:lnSpc>
                  <a:spcPct val="110000"/>
                </a:lnSpc>
                <a:spcBef>
                  <a:spcPts val="3000"/>
                </a:spcBef>
                <a:defRPr sz="4800">
                  <a:solidFill>
                    <a:schemeClr val="accent4"/>
                  </a:solidFill>
                </a:defRPr>
              </a:pPr>
              <a:r>
                <a:t>Opportunities to Participate</a:t>
              </a:r>
            </a:p>
          </p:txBody>
        </p:sp>
      </p:grpSp>
      <p:grpSp>
        <p:nvGrpSpPr>
          <p:cNvPr id="227" name="Group"/>
          <p:cNvGrpSpPr/>
          <p:nvPr/>
        </p:nvGrpSpPr>
        <p:grpSpPr>
          <a:xfrm>
            <a:off x="8858250" y="2457238"/>
            <a:ext cx="6667500" cy="3560197"/>
            <a:chOff x="0" y="0"/>
            <a:chExt cx="6667500" cy="3560196"/>
          </a:xfrm>
        </p:grpSpPr>
        <p:sp>
          <p:nvSpPr>
            <p:cNvPr id="225" name="Selective Hiring…"/>
            <p:cNvSpPr txBox="1"/>
            <p:nvPr/>
          </p:nvSpPr>
          <p:spPr>
            <a:xfrm>
              <a:off x="0" y="1207563"/>
              <a:ext cx="6667500" cy="2352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marL="481263" indent="-481263">
                <a:lnSpc>
                  <a:spcPct val="110000"/>
                </a:lnSpc>
                <a:spcBef>
                  <a:spcPts val="15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Selective Hiring</a:t>
              </a:r>
            </a:p>
            <a:p>
              <a:pPr lvl="1" marL="481263" indent="-481263">
                <a:lnSpc>
                  <a:spcPct val="110000"/>
                </a:lnSpc>
                <a:spcBef>
                  <a:spcPts val="1500"/>
                </a:spcBef>
                <a:buSzPct val="100000"/>
                <a:buChar char="•"/>
                <a:defRPr sz="4800">
                  <a:solidFill>
                    <a:schemeClr val="accent1"/>
                  </a:solidFill>
                </a:defRPr>
              </a:pPr>
              <a:r>
                <a:t>Effective Development</a:t>
              </a:r>
            </a:p>
          </p:txBody>
        </p:sp>
        <p:sp>
          <p:nvSpPr>
            <p:cNvPr id="226" name="Abilities"/>
            <p:cNvSpPr txBox="1"/>
            <p:nvPr/>
          </p:nvSpPr>
          <p:spPr>
            <a:xfrm>
              <a:off x="0" y="0"/>
              <a:ext cx="6667500" cy="11066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/>
            <a:p>
              <a:pPr lvl="1" indent="0" algn="ctr">
                <a:lnSpc>
                  <a:spcPct val="110000"/>
                </a:lnSpc>
                <a:spcBef>
                  <a:spcPts val="3000"/>
                </a:spcBef>
                <a:defRPr sz="4800">
                  <a:solidFill>
                    <a:schemeClr val="accent4"/>
                  </a:solidFill>
                </a:defRPr>
              </a:pPr>
              <a:r>
                <a:t>Abilities</a:t>
              </a:r>
            </a:p>
          </p:txBody>
        </p:sp>
      </p:grpSp>
      <p:sp>
        <p:nvSpPr>
          <p:cNvPr id="228" name="Rounded Rectangle"/>
          <p:cNvSpPr/>
          <p:nvPr/>
        </p:nvSpPr>
        <p:spPr>
          <a:xfrm>
            <a:off x="1254006" y="6353302"/>
            <a:ext cx="8947194" cy="5909647"/>
          </a:xfrm>
          <a:prstGeom prst="roundRect">
            <a:avLst>
              <a:gd name="adj" fmla="val 5559"/>
            </a:avLst>
          </a:prstGeom>
          <a:ln w="88900">
            <a:solidFill>
              <a:srgbClr val="C5093B"/>
            </a:solidFill>
            <a:miter/>
          </a:ln>
        </p:spPr>
        <p:txBody>
          <a:bodyPr tIns="91439" bIns="91439" anchor="ctr"/>
          <a:lstStyle/>
          <a:p>
            <a:pPr>
              <a:lnSpc>
                <a:spcPct val="113000"/>
              </a:lnSpc>
              <a:spcBef>
                <a:spcPts val="1600"/>
              </a:spcBef>
              <a:defRPr sz="4400"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7" grpId="1"/>
      <p:bldP build="whole" bldLvl="1" animBg="1" rev="0" advAuto="0" spid="221" grpId="2"/>
      <p:bldP build="whole" bldLvl="1" animBg="1" rev="0" advAuto="0" spid="228" grpId="4"/>
      <p:bldP build="whole" bldLvl="1" animBg="1" rev="0" advAuto="0" spid="224" grpId="3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Does the pay seem generous relative to what employees think they would get from other employers?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Does the pay seem generous relative to what employees think they would get from other employers?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Do they feel it is generous relative to what other employees are getting?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Importance of a sense of equity in compensation</a:t>
            </a:r>
          </a:p>
        </p:txBody>
      </p:sp>
      <p:sp>
        <p:nvSpPr>
          <p:cNvPr id="325" name="Pay Set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Pay Setting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24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ay Set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Pay Setting</a:t>
            </a:r>
          </a:p>
        </p:txBody>
      </p:sp>
      <p:sp>
        <p:nvSpPr>
          <p:cNvPr id="328" name="Job retention and employee motivation…"/>
          <p:cNvSpPr txBox="1"/>
          <p:nvPr>
            <p:ph type="body" idx="1"/>
          </p:nvPr>
        </p:nvSpPr>
        <p:spPr>
          <a:xfrm>
            <a:off x="1676400" y="3667871"/>
            <a:ext cx="21426553" cy="8014775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Job retention and employee motivation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Social exchange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Differentials</a:t>
            </a:r>
          </a:p>
        </p:txBody>
      </p:sp>
      <p:sp>
        <p:nvSpPr>
          <p:cNvPr id="329" name="Consider the effects of pay setting"/>
          <p:cNvSpPr txBox="1"/>
          <p:nvPr/>
        </p:nvSpPr>
        <p:spPr>
          <a:xfrm>
            <a:off x="1676400" y="2559573"/>
            <a:ext cx="21031200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Consider the effects of pay setting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28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Motivation through Job Design</a:t>
            </a:r>
          </a:p>
        </p:txBody>
      </p:sp>
      <p:sp>
        <p:nvSpPr>
          <p:cNvPr id="332" name="Text Placeholder 5"/>
          <p:cNvSpPr/>
          <p:nvPr>
            <p:ph type="body" idx="21"/>
          </p:nvPr>
        </p:nvSpPr>
        <p:spPr>
          <a:xfrm>
            <a:off x="1151343" y="10852057"/>
            <a:ext cx="22287777" cy="1014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Matthew Bidwell, Associate Professor of Management</a:t>
            </a:r>
          </a:p>
        </p:txBody>
      </p:sp>
      <p:sp>
        <p:nvSpPr>
          <p:cNvPr id="333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Managing Human Capital in Retail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Expectancy Theory and Job Desig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Expectancy Theory and Job Design</a:t>
            </a:r>
          </a:p>
        </p:txBody>
      </p:sp>
      <p:sp>
        <p:nvSpPr>
          <p:cNvPr id="336" name="Expectancy: Will my efforts shape my performance?"/>
          <p:cNvSpPr txBox="1"/>
          <p:nvPr/>
        </p:nvSpPr>
        <p:spPr>
          <a:xfrm>
            <a:off x="1676400" y="2957367"/>
            <a:ext cx="14351000" cy="254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Expectancy: Will my efforts shape my performance?</a:t>
            </a:r>
          </a:p>
        </p:txBody>
      </p:sp>
      <p:sp>
        <p:nvSpPr>
          <p:cNvPr id="337" name="Autonomy"/>
          <p:cNvSpPr txBox="1"/>
          <p:nvPr/>
        </p:nvSpPr>
        <p:spPr>
          <a:xfrm>
            <a:off x="16192889" y="2961835"/>
            <a:ext cx="5080001" cy="2534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marL="481263" indent="-481263">
              <a:lnSpc>
                <a:spcPct val="110000"/>
              </a:lnSpc>
              <a:buSzPct val="100000"/>
              <a:buChar char="•"/>
              <a:defRPr sz="4800">
                <a:solidFill>
                  <a:schemeClr val="accent1"/>
                </a:solidFill>
              </a:defRPr>
            </a:pPr>
            <a:r>
              <a:t>Autonomy</a:t>
            </a:r>
          </a:p>
        </p:txBody>
      </p:sp>
      <p:sp>
        <p:nvSpPr>
          <p:cNvPr id="338" name="Instrumentality: If I perform, what is the outcome?"/>
          <p:cNvSpPr txBox="1"/>
          <p:nvPr/>
        </p:nvSpPr>
        <p:spPr>
          <a:xfrm>
            <a:off x="1676400" y="5588000"/>
            <a:ext cx="14351000" cy="254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Instrumentality: If I perform, what is the outcome?</a:t>
            </a:r>
          </a:p>
        </p:txBody>
      </p:sp>
      <p:sp>
        <p:nvSpPr>
          <p:cNvPr id="339" name="Valence: How much do I value the work itself?"/>
          <p:cNvSpPr txBox="1"/>
          <p:nvPr/>
        </p:nvSpPr>
        <p:spPr>
          <a:xfrm>
            <a:off x="1676400" y="8218633"/>
            <a:ext cx="14351000" cy="254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Valence: How much do I value the work itself?</a:t>
            </a:r>
          </a:p>
        </p:txBody>
      </p:sp>
      <p:sp>
        <p:nvSpPr>
          <p:cNvPr id="340" name="Feedback"/>
          <p:cNvSpPr txBox="1"/>
          <p:nvPr/>
        </p:nvSpPr>
        <p:spPr>
          <a:xfrm>
            <a:off x="16192889" y="5592467"/>
            <a:ext cx="5080001" cy="2534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marL="481263" indent="-481263">
              <a:lnSpc>
                <a:spcPct val="110000"/>
              </a:lnSpc>
              <a:buSzPct val="100000"/>
              <a:buChar char="•"/>
              <a:defRPr sz="4800">
                <a:solidFill>
                  <a:schemeClr val="accent1"/>
                </a:solidFill>
              </a:defRPr>
            </a:pPr>
            <a:r>
              <a:t>Feedback</a:t>
            </a:r>
          </a:p>
        </p:txBody>
      </p:sp>
      <p:sp>
        <p:nvSpPr>
          <p:cNvPr id="341" name="Task significance…"/>
          <p:cNvSpPr txBox="1"/>
          <p:nvPr/>
        </p:nvSpPr>
        <p:spPr>
          <a:xfrm>
            <a:off x="16192889" y="8220122"/>
            <a:ext cx="5080001" cy="2534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marL="476450" indent="-476450" defTabSz="1810511">
              <a:lnSpc>
                <a:spcPct val="110000"/>
              </a:lnSpc>
              <a:buSzPct val="100000"/>
              <a:buChar char="•"/>
              <a:defRPr sz="4752">
                <a:solidFill>
                  <a:schemeClr val="accent1"/>
                </a:solidFill>
              </a:defRPr>
            </a:pPr>
            <a:r>
              <a:t>Task significance</a:t>
            </a:r>
          </a:p>
          <a:p>
            <a:pPr lvl="1" marL="476450" indent="-476450" defTabSz="1810511">
              <a:lnSpc>
                <a:spcPct val="110000"/>
              </a:lnSpc>
              <a:buSzPct val="100000"/>
              <a:buChar char="•"/>
              <a:defRPr sz="4752">
                <a:solidFill>
                  <a:schemeClr val="accent1"/>
                </a:solidFill>
              </a:defRPr>
            </a:pPr>
            <a:r>
              <a:t>Task identity</a:t>
            </a:r>
          </a:p>
          <a:p>
            <a:pPr lvl="1" marL="476450" indent="-476450" defTabSz="1810511">
              <a:lnSpc>
                <a:spcPct val="110000"/>
              </a:lnSpc>
              <a:buSzPct val="100000"/>
              <a:buChar char="•"/>
              <a:defRPr sz="4752">
                <a:solidFill>
                  <a:schemeClr val="accent1"/>
                </a:solidFill>
              </a:defRPr>
            </a:pPr>
            <a:r>
              <a:t>Skill variety</a:t>
            </a:r>
          </a:p>
        </p:txBody>
      </p:sp>
      <p:grpSp>
        <p:nvGrpSpPr>
          <p:cNvPr id="345" name="Group"/>
          <p:cNvGrpSpPr/>
          <p:nvPr/>
        </p:nvGrpSpPr>
        <p:grpSpPr>
          <a:xfrm>
            <a:off x="21438379" y="2961835"/>
            <a:ext cx="2142723" cy="7792330"/>
            <a:chOff x="0" y="0"/>
            <a:chExt cx="2142721" cy="7792329"/>
          </a:xfrm>
        </p:grpSpPr>
        <p:sp>
          <p:nvSpPr>
            <p:cNvPr id="342" name="0.71"/>
            <p:cNvSpPr txBox="1"/>
            <p:nvPr/>
          </p:nvSpPr>
          <p:spPr>
            <a:xfrm>
              <a:off x="0" y="0"/>
              <a:ext cx="2142722" cy="25340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indent="0" algn="ctr">
                <a:lnSpc>
                  <a:spcPct val="110000"/>
                </a:lnSpc>
                <a:defRPr sz="4800">
                  <a:solidFill>
                    <a:schemeClr val="accent4"/>
                  </a:solidFill>
                </a:defRPr>
              </a:pPr>
              <a:r>
                <a:t>0.71</a:t>
              </a:r>
            </a:p>
          </p:txBody>
        </p:sp>
        <p:sp>
          <p:nvSpPr>
            <p:cNvPr id="343" name="0.56"/>
            <p:cNvSpPr txBox="1"/>
            <p:nvPr/>
          </p:nvSpPr>
          <p:spPr>
            <a:xfrm>
              <a:off x="0" y="2629143"/>
              <a:ext cx="2142722" cy="25340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indent="0" algn="ctr">
                <a:lnSpc>
                  <a:spcPct val="110000"/>
                </a:lnSpc>
                <a:defRPr sz="4800">
                  <a:solidFill>
                    <a:schemeClr val="accent4"/>
                  </a:solidFill>
                </a:defRPr>
              </a:pPr>
              <a:r>
                <a:t>0.56</a:t>
              </a:r>
            </a:p>
          </p:txBody>
        </p:sp>
        <p:sp>
          <p:nvSpPr>
            <p:cNvPr id="344" name="0.35…"/>
            <p:cNvSpPr txBox="1"/>
            <p:nvPr/>
          </p:nvSpPr>
          <p:spPr>
            <a:xfrm>
              <a:off x="0" y="5258287"/>
              <a:ext cx="2142722" cy="25340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rmAutofit fontScale="100000" lnSpcReduction="0"/>
            </a:bodyPr>
            <a:lstStyle/>
            <a:p>
              <a:pPr lvl="1" indent="0" algn="ctr">
                <a:lnSpc>
                  <a:spcPct val="110000"/>
                </a:lnSpc>
                <a:defRPr sz="4800">
                  <a:solidFill>
                    <a:schemeClr val="accent4"/>
                  </a:solidFill>
                </a:defRPr>
              </a:pPr>
              <a:r>
                <a:t>0.35</a:t>
              </a:r>
            </a:p>
            <a:p>
              <a:pPr lvl="1" indent="0" algn="ctr">
                <a:lnSpc>
                  <a:spcPct val="110000"/>
                </a:lnSpc>
                <a:defRPr sz="4800">
                  <a:solidFill>
                    <a:schemeClr val="accent4"/>
                  </a:solidFill>
                </a:defRPr>
              </a:pPr>
              <a:r>
                <a:t>0.32</a:t>
              </a:r>
            </a:p>
            <a:p>
              <a:pPr lvl="1" indent="0" algn="ctr">
                <a:lnSpc>
                  <a:spcPct val="110000"/>
                </a:lnSpc>
                <a:defRPr sz="4800">
                  <a:solidFill>
                    <a:schemeClr val="accent4"/>
                  </a:solidFill>
                </a:defRPr>
              </a:pPr>
              <a:r>
                <a:t>0.67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4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37" grpId="3"/>
      <p:bldP build="p" bldLvl="5" animBg="1" rev="0" advAuto="0" spid="341" grpId="1"/>
      <p:bldP build="p" bldLvl="5" animBg="1" rev="0" advAuto="0" spid="340" grpId="2"/>
      <p:bldP build="whole" bldLvl="1" animBg="1" rev="0" advAuto="0" spid="345" grpId="4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Wegmans Company Philosoph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Wegmans Company Philosophy</a:t>
            </a:r>
          </a:p>
        </p:txBody>
      </p:sp>
      <p:pic>
        <p:nvPicPr>
          <p:cNvPr id="348" name="find-a-store-desktop.jpg" descr="find-a-store-desktop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29000" y="2533264"/>
            <a:ext cx="17526000" cy="47899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9" name="Screen Shot 2021-04-12 at 2.42.07 PM.png" descr="Screen Shot 2021-04-12 at 2.42.07 PM.png"/>
          <p:cNvPicPr>
            <a:picLocks noChangeAspect="1"/>
          </p:cNvPicPr>
          <p:nvPr/>
        </p:nvPicPr>
        <p:blipFill>
          <a:blip r:embed="rId3">
            <a:extLst/>
          </a:blip>
          <a:srcRect l="1032" t="4024" r="0" b="4024"/>
          <a:stretch>
            <a:fillRect/>
          </a:stretch>
        </p:blipFill>
        <p:spPr>
          <a:xfrm>
            <a:off x="3429000" y="7417718"/>
            <a:ext cx="17526001" cy="48823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9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Course Conclusion</a:t>
            </a:r>
          </a:p>
        </p:txBody>
      </p:sp>
      <p:sp>
        <p:nvSpPr>
          <p:cNvPr id="352" name="Text Placeholder 5"/>
          <p:cNvSpPr/>
          <p:nvPr>
            <p:ph type="body" idx="21"/>
          </p:nvPr>
        </p:nvSpPr>
        <p:spPr>
          <a:xfrm>
            <a:off x="1151343" y="10852057"/>
            <a:ext cx="22287777" cy="1014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Matthew Bidwell, Associate Professor of Management</a:t>
            </a:r>
          </a:p>
        </p:txBody>
      </p:sp>
      <p:sp>
        <p:nvSpPr>
          <p:cNvPr id="353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Managing Human Capital in Retail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 2"/>
          <p:cNvSpPr/>
          <p:nvPr/>
        </p:nvSpPr>
        <p:spPr>
          <a:xfrm>
            <a:off x="9448800" y="1828800"/>
            <a:ext cx="5486400" cy="608721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tIns="91439" bIns="91439" anchor="ctr"/>
          <a:lstStyle/>
          <a:p>
            <a:pPr algn="ctr">
              <a:lnSpc>
                <a:spcPct val="113000"/>
              </a:lnSpc>
              <a:spcBef>
                <a:spcPts val="1600"/>
              </a:spcBef>
              <a:defRPr sz="44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eories of motivation…"/>
          <p:cNvSpPr txBox="1"/>
          <p:nvPr>
            <p:ph type="body" idx="1"/>
          </p:nvPr>
        </p:nvSpPr>
        <p:spPr>
          <a:xfrm>
            <a:off x="1676400" y="2651477"/>
            <a:ext cx="21031200" cy="9169096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Theories of motivation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Managing compensation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Job design</a:t>
            </a:r>
          </a:p>
        </p:txBody>
      </p:sp>
      <p:sp>
        <p:nvSpPr>
          <p:cNvPr id="231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3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ubtitle 2"/>
          <p:cNvSpPr txBox="1"/>
          <p:nvPr>
            <p:ph type="body" sz="quarter" idx="1"/>
          </p:nvPr>
        </p:nvSpPr>
        <p:spPr>
          <a:xfrm>
            <a:off x="1151343" y="9240193"/>
            <a:ext cx="20432591" cy="1316634"/>
          </a:xfrm>
          <a:prstGeom prst="rect">
            <a:avLst/>
          </a:prstGeom>
        </p:spPr>
        <p:txBody>
          <a:bodyPr/>
          <a:lstStyle/>
          <a:p>
            <a:pPr/>
            <a:r>
              <a:t>Theories of Motivation</a:t>
            </a:r>
          </a:p>
        </p:txBody>
      </p:sp>
      <p:sp>
        <p:nvSpPr>
          <p:cNvPr id="234" name="Text Placeholder 5"/>
          <p:cNvSpPr/>
          <p:nvPr>
            <p:ph type="body" idx="21"/>
          </p:nvPr>
        </p:nvSpPr>
        <p:spPr>
          <a:xfrm>
            <a:off x="1151343" y="10852057"/>
            <a:ext cx="22287777" cy="10147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4"/>
                </a:solidFill>
                <a:latin typeface="Garamond"/>
                <a:ea typeface="Garamond"/>
                <a:cs typeface="Garamond"/>
                <a:sym typeface="Garamond"/>
              </a:defRPr>
            </a:lvl1pPr>
          </a:lstStyle>
          <a:p>
            <a:pPr/>
            <a:r>
              <a:t>Matthew Bidwell, Associate Professor of Management</a:t>
            </a:r>
          </a:p>
        </p:txBody>
      </p:sp>
      <p:sp>
        <p:nvSpPr>
          <p:cNvPr id="235" name="Title 1"/>
          <p:cNvSpPr txBox="1"/>
          <p:nvPr>
            <p:ph type="title"/>
          </p:nvPr>
        </p:nvSpPr>
        <p:spPr>
          <a:xfrm>
            <a:off x="1151341" y="6833844"/>
            <a:ext cx="21697902" cy="2111119"/>
          </a:xfrm>
          <a:prstGeom prst="rect">
            <a:avLst/>
          </a:prstGeom>
        </p:spPr>
        <p:txBody>
          <a:bodyPr/>
          <a:lstStyle/>
          <a:p>
            <a:pPr/>
            <a:r>
              <a:t>Managing Human Capital in Retail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Expectancy Theo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Expectancy Theory</a:t>
            </a:r>
          </a:p>
        </p:txBody>
      </p:sp>
      <p:sp>
        <p:nvSpPr>
          <p:cNvPr id="238" name="Expectancy: If I put forth effort, will it improve my performance?…"/>
          <p:cNvSpPr txBox="1"/>
          <p:nvPr>
            <p:ph type="body" idx="1"/>
          </p:nvPr>
        </p:nvSpPr>
        <p:spPr>
          <a:xfrm>
            <a:off x="1676400" y="3667871"/>
            <a:ext cx="21031200" cy="8014775"/>
          </a:xfrm>
          <a:prstGeom prst="rect">
            <a:avLst/>
          </a:prstGeom>
        </p:spPr>
        <p:txBody>
          <a:bodyPr/>
          <a:lstStyle/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Expectancy: If I put forth effort, will it improve my performance?</a:t>
            </a:r>
          </a:p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Instrumentality: If I perform, what outcomes will occur?</a:t>
            </a:r>
          </a:p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Valence: How much do I value those outcomes?</a:t>
            </a:r>
          </a:p>
        </p:txBody>
      </p:sp>
      <p:sp>
        <p:nvSpPr>
          <p:cNvPr id="239" name="Effort is the product of three factors"/>
          <p:cNvSpPr txBox="1"/>
          <p:nvPr/>
        </p:nvSpPr>
        <p:spPr>
          <a:xfrm>
            <a:off x="1676400" y="2559573"/>
            <a:ext cx="21031200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Effort is the product of three factors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3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76038.jpg" descr="7603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05556" y="1252863"/>
            <a:ext cx="14172888" cy="112102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esearchers asked cyclists to go around a virtual course as fast as possible on a stationary bike…"/>
          <p:cNvSpPr txBox="1"/>
          <p:nvPr>
            <p:ph type="body" idx="1"/>
          </p:nvPr>
        </p:nvSpPr>
        <p:spPr>
          <a:xfrm>
            <a:off x="1676400" y="2651477"/>
            <a:ext cx="21031200" cy="10200887"/>
          </a:xfrm>
          <a:prstGeom prst="rect">
            <a:avLst/>
          </a:prstGeom>
        </p:spPr>
        <p:txBody>
          <a:bodyPr/>
          <a:lstStyle/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Researchers asked cyclists to go around a virtual course as fast as possible on a stationary bike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After several trials, athletes learn their limits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Then asked cyclists to race against their own best effort</a:t>
            </a:r>
          </a:p>
          <a:p>
            <a:pPr lvl="2" marL="1243263" indent="-481263">
              <a:lnSpc>
                <a:spcPct val="110000"/>
              </a:lnSpc>
              <a:spcBef>
                <a:spcPts val="1500"/>
              </a:spcBef>
              <a:buSzPct val="100000"/>
              <a:buChar char="•"/>
              <a:defRPr sz="4800"/>
            </a:pPr>
            <a:r>
              <a:t>The cyclists’ avatar was actually faked to go 2% faster</a:t>
            </a:r>
          </a:p>
          <a:p>
            <a:pPr lvl="1" marL="481263" indent="-481263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Cyclists matched avatars, going significantly faster than prior performance</a:t>
            </a:r>
          </a:p>
        </p:txBody>
      </p:sp>
      <p:sp>
        <p:nvSpPr>
          <p:cNvPr id="244" name="How Fast Can I G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Fast Can I Go?</a:t>
            </a:r>
          </a:p>
        </p:txBody>
      </p:sp>
      <p:sp>
        <p:nvSpPr>
          <p:cNvPr id="245" name="New York Times: September 19th, 2011"/>
          <p:cNvSpPr txBox="1"/>
          <p:nvPr/>
        </p:nvSpPr>
        <p:spPr>
          <a:xfrm>
            <a:off x="1676400" y="12465000"/>
            <a:ext cx="21031200" cy="470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r">
              <a:lnSpc>
                <a:spcPct val="90000"/>
              </a:lnSpc>
              <a:defRPr sz="2800">
                <a:solidFill>
                  <a:schemeClr val="accent1"/>
                </a:solidFill>
              </a:defRPr>
            </a:lvl1pPr>
          </a:lstStyle>
          <a:p>
            <a:pPr/>
            <a:r>
              <a:t>New York Times: September 19th, 2011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4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ome Determinants of Expectanc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Determinants of Expectancy</a:t>
            </a:r>
          </a:p>
        </p:txBody>
      </p:sp>
      <p:sp>
        <p:nvSpPr>
          <p:cNvPr id="248" name="Task difficulty…"/>
          <p:cNvSpPr txBox="1"/>
          <p:nvPr>
            <p:ph type="body" idx="1"/>
          </p:nvPr>
        </p:nvSpPr>
        <p:spPr>
          <a:xfrm>
            <a:off x="1676400" y="3667871"/>
            <a:ext cx="21031200" cy="8014775"/>
          </a:xfrm>
          <a:prstGeom prst="rect">
            <a:avLst/>
          </a:prstGeom>
        </p:spPr>
        <p:txBody>
          <a:bodyPr/>
          <a:lstStyle/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Task difficulty</a:t>
            </a:r>
          </a:p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Individual control over performance</a:t>
            </a:r>
          </a:p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Individual skill levels</a:t>
            </a:r>
          </a:p>
          <a:p>
            <a:pPr lvl="1" marL="508000" indent="-508000">
              <a:lnSpc>
                <a:spcPct val="110000"/>
              </a:lnSpc>
              <a:spcBef>
                <a:spcPts val="3000"/>
              </a:spcBef>
              <a:buSzPct val="100000"/>
              <a:buChar char="•"/>
              <a:defRPr sz="4800"/>
            </a:pPr>
            <a:r>
              <a:t>Confidence</a:t>
            </a:r>
          </a:p>
        </p:txBody>
      </p:sp>
      <p:sp>
        <p:nvSpPr>
          <p:cNvPr id="249" name="If I put forth effort, will my performance improve?"/>
          <p:cNvSpPr txBox="1"/>
          <p:nvPr/>
        </p:nvSpPr>
        <p:spPr>
          <a:xfrm>
            <a:off x="1676400" y="2559573"/>
            <a:ext cx="21031200" cy="1106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1" indent="0">
              <a:lnSpc>
                <a:spcPct val="110000"/>
              </a:lnSpc>
              <a:spcBef>
                <a:spcPts val="3000"/>
              </a:spcBef>
              <a:defRPr sz="4800">
                <a:solidFill>
                  <a:schemeClr val="accent4"/>
                </a:solidFill>
              </a:defRPr>
            </a:pPr>
            <a:r>
              <a:t>If I put forth effort, will my performance improve?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4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he Promotion Pathway at Chipo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Promotion Pathway at Chipotle</a:t>
            </a:r>
          </a:p>
        </p:txBody>
      </p:sp>
      <p:pic>
        <p:nvPicPr>
          <p:cNvPr id="252" name="Screen Shot 2021-04-12 at 1.02.03 PM.png" descr="Screen Shot 2021-04-12 at 1.02.03 PM.png"/>
          <p:cNvPicPr>
            <a:picLocks noChangeAspect="1"/>
          </p:cNvPicPr>
          <p:nvPr/>
        </p:nvPicPr>
        <p:blipFill>
          <a:blip r:embed="rId2">
            <a:extLst/>
          </a:blip>
          <a:srcRect l="0" t="1358" r="0" b="1358"/>
          <a:stretch>
            <a:fillRect/>
          </a:stretch>
        </p:blipFill>
        <p:spPr>
          <a:xfrm>
            <a:off x="3935697" y="2263742"/>
            <a:ext cx="16512606" cy="102451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arton 2016 16:9">
  <a:themeElements>
    <a:clrScheme name="Wharton 2016 16:9">
      <a:dk1>
        <a:srgbClr val="2D2C41"/>
      </a:dk1>
      <a:lt1>
        <a:srgbClr val="FFFFFF"/>
      </a:lt1>
      <a:dk2>
        <a:srgbClr val="A7A7A7"/>
      </a:dk2>
      <a:lt2>
        <a:srgbClr val="535353"/>
      </a:lt2>
      <a:accent1>
        <a:srgbClr val="004785"/>
      </a:accent1>
      <a:accent2>
        <a:srgbClr val="A90533"/>
      </a:accent2>
      <a:accent3>
        <a:srgbClr val="026CB5"/>
      </a:accent3>
      <a:accent4>
        <a:srgbClr val="06AAFC"/>
      </a:accent4>
      <a:accent5>
        <a:srgbClr val="96227D"/>
      </a:accent5>
      <a:accent6>
        <a:srgbClr val="D7BC6A"/>
      </a:accent6>
      <a:hlink>
        <a:srgbClr val="0000FF"/>
      </a:hlink>
      <a:folHlink>
        <a:srgbClr val="FF00FF"/>
      </a:folHlink>
    </a:clrScheme>
    <a:fontScheme name="Wharton 2016 16: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Wharton 2016 16: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 upright="0">
        <a:spAutoFit/>
      </a:bodyPr>
      <a:lstStyle>
        <a:defPPr marL="0" marR="0" indent="0" algn="l" defTabSz="1828800" rtl="0" fontAlgn="auto" latinLnBrk="0" hangingPunct="0">
          <a:lnSpc>
            <a:spcPct val="113000"/>
          </a:lnSpc>
          <a:spcBef>
            <a:spcPts val="16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chemeClr val="accent4"/>
            </a:solidFill>
            <a:effectLst/>
            <a:uFillTx/>
            <a:latin typeface="Garamond"/>
            <a:ea typeface="Garamond"/>
            <a:cs typeface="Garamond"/>
            <a:sym typeface="Garamon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 upright="0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2D2C41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arton 2016 16:9">
  <a:themeElements>
    <a:clrScheme name="Wharton 2016 16: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4785"/>
      </a:accent1>
      <a:accent2>
        <a:srgbClr val="A90533"/>
      </a:accent2>
      <a:accent3>
        <a:srgbClr val="026CB5"/>
      </a:accent3>
      <a:accent4>
        <a:srgbClr val="06AAFC"/>
      </a:accent4>
      <a:accent5>
        <a:srgbClr val="96227D"/>
      </a:accent5>
      <a:accent6>
        <a:srgbClr val="D7BC6A"/>
      </a:accent6>
      <a:hlink>
        <a:srgbClr val="0000FF"/>
      </a:hlink>
      <a:folHlink>
        <a:srgbClr val="FF00FF"/>
      </a:folHlink>
    </a:clrScheme>
    <a:fontScheme name="Wharton 2016 16: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Wharton 2016 16: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 upright="0">
        <a:spAutoFit/>
      </a:bodyPr>
      <a:lstStyle>
        <a:defPPr marL="0" marR="0" indent="0" algn="l" defTabSz="1828800" rtl="0" fontAlgn="auto" latinLnBrk="0" hangingPunct="0">
          <a:lnSpc>
            <a:spcPct val="113000"/>
          </a:lnSpc>
          <a:spcBef>
            <a:spcPts val="16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chemeClr val="accent4"/>
            </a:solidFill>
            <a:effectLst/>
            <a:uFillTx/>
            <a:latin typeface="Garamond"/>
            <a:ea typeface="Garamond"/>
            <a:cs typeface="Garamond"/>
            <a:sym typeface="Garamon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 upright="0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2D2C41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